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K Modular" charset="1" panose="00000800000000000000"/>
      <p:regular r:id="rId18"/>
    </p:embeddedFont>
    <p:embeddedFont>
      <p:font typeface="Arial" charset="1" panose="020B0502020202020204"/>
      <p:regular r:id="rId19"/>
    </p:embeddedFont>
    <p:embeddedFont>
      <p:font typeface="Arial Bold" charset="1" panose="020B0802020202020204"/>
      <p:regular r:id="rId20"/>
    </p:embeddedFont>
    <p:embeddedFont>
      <p:font typeface="Roboto" charset="1" panose="02000000000000000000"/>
      <p:regular r:id="rId21"/>
    </p:embeddedFont>
    <p:embeddedFont>
      <p:font typeface="Roboto Bold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https://teknofestnlpmodel.streamlit.app" TargetMode="External" Type="http://schemas.openxmlformats.org/officeDocument/2006/relationships/hyperlink"/><Relationship Id="rId6" Target="https://youtu.be/e5jDTH3ytxI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23.gif" Type="http://schemas.openxmlformats.org/officeDocument/2006/relationships/image"/><Relationship Id="rId2" Target="../media/image2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38408" y="4270846"/>
            <a:ext cx="15520892" cy="79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 Doğal Dİl İşleme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9178" y="5010150"/>
            <a:ext cx="5369644" cy="5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45927" y="7226490"/>
            <a:ext cx="3395067" cy="53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WE BEARS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3311" y="1209675"/>
            <a:ext cx="6561379" cy="53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SENARYO Kategorisi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425766" y="742950"/>
            <a:ext cx="5436468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YOL HARİTASI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3169" y="2080470"/>
            <a:ext cx="15958814" cy="253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025" indent="-388512" lvl="1">
              <a:lnSpc>
                <a:spcPts val="5038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Gerçek zamanlı marka müşteri tabanı duygu durumu takibi.</a:t>
            </a:r>
          </a:p>
          <a:p>
            <a:pPr algn="l" marL="777025" indent="-388512" lvl="1">
              <a:lnSpc>
                <a:spcPts val="5038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Ses kayıtlarını metne dönüştüren modeller ile birleştirilmesi.</a:t>
            </a:r>
          </a:p>
          <a:p>
            <a:pPr algn="l" marL="777025" indent="-388512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Canlı testler ile modelin daha iyi sonuç vermesine ihtiyaç duyduğu veri türünün saptanması.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481693" y="1782633"/>
            <a:ext cx="8287227" cy="7040393"/>
          </a:xfrm>
          <a:custGeom>
            <a:avLst/>
            <a:gdLst/>
            <a:ahLst/>
            <a:cxnLst/>
            <a:rect r="r" b="b" t="t" l="l"/>
            <a:pathLst>
              <a:path h="7040393" w="8287227">
                <a:moveTo>
                  <a:pt x="0" y="0"/>
                </a:moveTo>
                <a:lnTo>
                  <a:pt x="8287227" y="0"/>
                </a:lnTo>
                <a:lnTo>
                  <a:pt x="8287227" y="7040393"/>
                </a:lnTo>
                <a:lnTo>
                  <a:pt x="0" y="704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2574" y="4529793"/>
            <a:ext cx="4409782" cy="4409782"/>
          </a:xfrm>
          <a:custGeom>
            <a:avLst/>
            <a:gdLst/>
            <a:ahLst/>
            <a:cxnLst/>
            <a:rect r="r" b="b" t="t" l="l"/>
            <a:pathLst>
              <a:path h="4409782" w="4409782">
                <a:moveTo>
                  <a:pt x="0" y="0"/>
                </a:moveTo>
                <a:lnTo>
                  <a:pt x="4409783" y="0"/>
                </a:lnTo>
                <a:lnTo>
                  <a:pt x="4409783" y="4409782"/>
                </a:lnTo>
                <a:lnTo>
                  <a:pt x="0" y="4409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16403" y="742950"/>
            <a:ext cx="3455194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5270" y="1715958"/>
            <a:ext cx="7400678" cy="270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768" indent="-330884" lvl="1">
              <a:lnSpc>
                <a:spcPts val="4291"/>
              </a:lnSpc>
              <a:buFont typeface="Arial"/>
              <a:buChar char="•"/>
            </a:pPr>
            <a:r>
              <a:rPr lang="en-US" sz="3065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Canlı Streamlit Demo: </a:t>
            </a:r>
            <a:r>
              <a:rPr lang="en-US" sz="3065" u="sng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  <a:hlinkClick r:id="rId5" tooltip="https://teknofestnlpmodel.streamlit.app"/>
              </a:rPr>
              <a:t>teknofestnlpmodel.streamlit.app</a:t>
            </a:r>
          </a:p>
          <a:p>
            <a:pPr algn="l">
              <a:lnSpc>
                <a:spcPts val="4291"/>
              </a:lnSpc>
            </a:pPr>
          </a:p>
          <a:p>
            <a:pPr algn="l" marL="661768" indent="-330884" lvl="1">
              <a:lnSpc>
                <a:spcPts val="4291"/>
              </a:lnSpc>
              <a:buFont typeface="Arial"/>
              <a:buChar char="•"/>
            </a:pPr>
            <a:r>
              <a:rPr lang="en-US" sz="3065" u="sng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FastAPI Swagger Videosu: </a:t>
            </a:r>
            <a:r>
              <a:rPr lang="en-US" sz="3065" u="sng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  <a:hlinkClick r:id="rId6" tooltip="https://youtu.be/e5jDTH3ytxI"/>
              </a:rPr>
              <a:t>https://youtu.be/e5jDTH3ytxI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23325" y="3454886"/>
            <a:ext cx="16041351" cy="175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58"/>
              </a:lnSpc>
            </a:pPr>
            <a:r>
              <a:rPr lang="en-US" sz="9184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86425" y="1477620"/>
            <a:ext cx="2682550" cy="268255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802725" y="1477620"/>
            <a:ext cx="2682550" cy="26825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0370" t="-19512" r="-20370" b="-2122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817517" y="1477620"/>
            <a:ext cx="2682550" cy="26825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854" t="0" r="-2854" b="-4094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86204" y="4829929"/>
            <a:ext cx="4637601" cy="53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Burhan Yıldız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15590" y="4829929"/>
            <a:ext cx="5232617" cy="53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Hüseyin Baytar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8428" y="4829929"/>
            <a:ext cx="4720728" cy="530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MEsut Duman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4101" y="4334646"/>
            <a:ext cx="3057167" cy="56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Bilimci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59252" y="612487"/>
            <a:ext cx="5969496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EKİBİMİZ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64150" y="5427405"/>
            <a:ext cx="5461524" cy="98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6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üretimi, Etiketleme</a:t>
            </a:r>
          </a:p>
          <a:p>
            <a:pPr algn="l">
              <a:lnSpc>
                <a:spcPts val="3778"/>
              </a:lnSpc>
            </a:pPr>
            <a:r>
              <a:rPr lang="en-US" sz="26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Temizliği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16019" y="5446455"/>
            <a:ext cx="5461524" cy="98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6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Etiketleme, </a:t>
            </a:r>
            <a:r>
              <a:rPr lang="en-US" sz="26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Temizliği Modelleme ve Arayüz Tasarımı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64150" y="4334646"/>
            <a:ext cx="3057167" cy="56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Bilimci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16019" y="4334646"/>
            <a:ext cx="3057167" cy="56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29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Bilimci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4101" y="5446455"/>
            <a:ext cx="5461524" cy="98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6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üretimi, Etiketleme</a:t>
            </a:r>
          </a:p>
          <a:p>
            <a:pPr algn="l">
              <a:lnSpc>
                <a:spcPts val="3778"/>
              </a:lnSpc>
            </a:pPr>
            <a:r>
              <a:rPr lang="en-US" sz="26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Veri Temizliği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03388" y="4518032"/>
            <a:ext cx="14953500" cy="1611369"/>
          </a:xfrm>
          <a:custGeom>
            <a:avLst/>
            <a:gdLst/>
            <a:ahLst/>
            <a:cxnLst/>
            <a:rect r="r" b="b" t="t" l="l"/>
            <a:pathLst>
              <a:path h="1611369" w="14953500">
                <a:moveTo>
                  <a:pt x="0" y="0"/>
                </a:moveTo>
                <a:lnTo>
                  <a:pt x="14953500" y="0"/>
                </a:lnTo>
                <a:lnTo>
                  <a:pt x="14953500" y="1611369"/>
                </a:lnTo>
                <a:lnTo>
                  <a:pt x="0" y="1611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31112" y="4363585"/>
            <a:ext cx="14889291" cy="1654981"/>
            <a:chOff x="0" y="0"/>
            <a:chExt cx="3921459" cy="4358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21459" cy="435880"/>
            </a:xfrm>
            <a:custGeom>
              <a:avLst/>
              <a:gdLst/>
              <a:ahLst/>
              <a:cxnLst/>
              <a:rect r="r" b="b" t="t" l="l"/>
              <a:pathLst>
                <a:path h="435880" w="3921459">
                  <a:moveTo>
                    <a:pt x="26518" y="0"/>
                  </a:moveTo>
                  <a:lnTo>
                    <a:pt x="3894941" y="0"/>
                  </a:lnTo>
                  <a:cubicBezTo>
                    <a:pt x="3901974" y="0"/>
                    <a:pt x="3908719" y="2794"/>
                    <a:pt x="3913693" y="7767"/>
                  </a:cubicBezTo>
                  <a:cubicBezTo>
                    <a:pt x="3918665" y="12740"/>
                    <a:pt x="3921459" y="19485"/>
                    <a:pt x="3921459" y="26518"/>
                  </a:cubicBezTo>
                  <a:lnTo>
                    <a:pt x="3921459" y="409361"/>
                  </a:lnTo>
                  <a:cubicBezTo>
                    <a:pt x="3921459" y="416395"/>
                    <a:pt x="3918665" y="423140"/>
                    <a:pt x="3913693" y="428113"/>
                  </a:cubicBezTo>
                  <a:cubicBezTo>
                    <a:pt x="3908719" y="433086"/>
                    <a:pt x="3901974" y="435880"/>
                    <a:pt x="3894941" y="435880"/>
                  </a:cubicBezTo>
                  <a:lnTo>
                    <a:pt x="26518" y="435880"/>
                  </a:lnTo>
                  <a:cubicBezTo>
                    <a:pt x="19485" y="435880"/>
                    <a:pt x="12740" y="433086"/>
                    <a:pt x="7767" y="428113"/>
                  </a:cubicBezTo>
                  <a:cubicBezTo>
                    <a:pt x="2794" y="423140"/>
                    <a:pt x="0" y="416395"/>
                    <a:pt x="0" y="409361"/>
                  </a:cubicBezTo>
                  <a:lnTo>
                    <a:pt x="0" y="26518"/>
                  </a:lnTo>
                  <a:cubicBezTo>
                    <a:pt x="0" y="19485"/>
                    <a:pt x="2794" y="12740"/>
                    <a:pt x="7767" y="7767"/>
                  </a:cubicBezTo>
                  <a:cubicBezTo>
                    <a:pt x="12740" y="2794"/>
                    <a:pt x="19485" y="0"/>
                    <a:pt x="265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4AA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921459" cy="464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175258" y="1592514"/>
            <a:ext cx="5937483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Marka Bazlı Duygu Analizi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4035" y="2430480"/>
            <a:ext cx="12699930" cy="126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025" indent="-388512" lvl="1">
              <a:lnSpc>
                <a:spcPts val="5038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Yorum veya şikayet metinlerindeki markaların belirlenmesi.</a:t>
            </a:r>
          </a:p>
          <a:p>
            <a:pPr algn="l" marL="777024" indent="-388512" lvl="1">
              <a:lnSpc>
                <a:spcPts val="5038"/>
              </a:lnSpc>
              <a:buFont typeface="Arial"/>
              <a:buChar char="•"/>
            </a:pPr>
            <a:r>
              <a:rPr lang="en-US" sz="3598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Metinlerdeki marka bazlı duygusal durumun yakalanması.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59252" y="612487"/>
            <a:ext cx="5969496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PROJENİN TANIMI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10441711" y="6037616"/>
            <a:ext cx="3031137" cy="1432242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4567342" y="5191076"/>
            <a:ext cx="3107173" cy="2278782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6079537" y="7215251"/>
            <a:ext cx="5969496" cy="49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Turkcell - Nötr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551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598670" y="5159010"/>
            <a:ext cx="2072910" cy="2072910"/>
          </a:xfrm>
          <a:custGeom>
            <a:avLst/>
            <a:gdLst/>
            <a:ahLst/>
            <a:cxnLst/>
            <a:rect r="r" b="b" t="t" l="l"/>
            <a:pathLst>
              <a:path h="2072910" w="2072910">
                <a:moveTo>
                  <a:pt x="0" y="0"/>
                </a:moveTo>
                <a:lnTo>
                  <a:pt x="2072910" y="0"/>
                </a:lnTo>
                <a:lnTo>
                  <a:pt x="2072910" y="2072911"/>
                </a:lnTo>
                <a:lnTo>
                  <a:pt x="0" y="2072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247" y="5011153"/>
            <a:ext cx="2001271" cy="2205258"/>
          </a:xfrm>
          <a:custGeom>
            <a:avLst/>
            <a:gdLst/>
            <a:ahLst/>
            <a:cxnLst/>
            <a:rect r="r" b="b" t="t" l="l"/>
            <a:pathLst>
              <a:path h="2205258" w="2001271">
                <a:moveTo>
                  <a:pt x="0" y="0"/>
                </a:moveTo>
                <a:lnTo>
                  <a:pt x="2001271" y="0"/>
                </a:lnTo>
                <a:lnTo>
                  <a:pt x="2001271" y="2205257"/>
                </a:lnTo>
                <a:lnTo>
                  <a:pt x="0" y="2205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02376" y="5143500"/>
            <a:ext cx="2103588" cy="2072910"/>
          </a:xfrm>
          <a:custGeom>
            <a:avLst/>
            <a:gdLst/>
            <a:ahLst/>
            <a:cxnLst/>
            <a:rect r="r" b="b" t="t" l="l"/>
            <a:pathLst>
              <a:path h="2072910" w="2103588">
                <a:moveTo>
                  <a:pt x="0" y="0"/>
                </a:moveTo>
                <a:lnTo>
                  <a:pt x="2103588" y="0"/>
                </a:lnTo>
                <a:lnTo>
                  <a:pt x="2103588" y="2072910"/>
                </a:lnTo>
                <a:lnTo>
                  <a:pt x="0" y="207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944097" y="5143500"/>
            <a:ext cx="2516431" cy="2072910"/>
          </a:xfrm>
          <a:custGeom>
            <a:avLst/>
            <a:gdLst/>
            <a:ahLst/>
            <a:cxnLst/>
            <a:rect r="r" b="b" t="t" l="l"/>
            <a:pathLst>
              <a:path h="2072910" w="2516431">
                <a:moveTo>
                  <a:pt x="0" y="0"/>
                </a:moveTo>
                <a:lnTo>
                  <a:pt x="2516432" y="0"/>
                </a:lnTo>
                <a:lnTo>
                  <a:pt x="2516432" y="2072910"/>
                </a:lnTo>
                <a:lnTo>
                  <a:pt x="0" y="2072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66350" y="5771757"/>
            <a:ext cx="1290658" cy="684049"/>
          </a:xfrm>
          <a:custGeom>
            <a:avLst/>
            <a:gdLst/>
            <a:ahLst/>
            <a:cxnLst/>
            <a:rect r="r" b="b" t="t" l="l"/>
            <a:pathLst>
              <a:path h="684049" w="1290658">
                <a:moveTo>
                  <a:pt x="0" y="0"/>
                </a:moveTo>
                <a:lnTo>
                  <a:pt x="1290658" y="0"/>
                </a:lnTo>
                <a:lnTo>
                  <a:pt x="1290658" y="684049"/>
                </a:lnTo>
                <a:lnTo>
                  <a:pt x="0" y="6840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0247" y="2080470"/>
            <a:ext cx="15879663" cy="126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025" indent="-388512" lvl="1">
              <a:lnSpc>
                <a:spcPts val="5038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Geri bildirimlerin otomatik olarak analiz edilmesi.</a:t>
            </a:r>
          </a:p>
          <a:p>
            <a:pPr algn="l" marL="777024" indent="-388512" lvl="1">
              <a:lnSpc>
                <a:spcPts val="5038"/>
              </a:lnSpc>
              <a:buFont typeface="Arial"/>
              <a:buChar char="•"/>
            </a:pPr>
            <a:r>
              <a:rPr lang="en-US" sz="3598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Müşteri memnuniyetini ve mevcut marka algısının hesaplanması.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61725" y="612487"/>
            <a:ext cx="7964551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PROJENİN SAĞLADIĞI ÇÖZÜM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309755" y="5771757"/>
            <a:ext cx="1290658" cy="684049"/>
          </a:xfrm>
          <a:custGeom>
            <a:avLst/>
            <a:gdLst/>
            <a:ahLst/>
            <a:cxnLst/>
            <a:rect r="r" b="b" t="t" l="l"/>
            <a:pathLst>
              <a:path h="684049" w="1290658">
                <a:moveTo>
                  <a:pt x="0" y="0"/>
                </a:moveTo>
                <a:lnTo>
                  <a:pt x="1290658" y="0"/>
                </a:lnTo>
                <a:lnTo>
                  <a:pt x="1290658" y="684049"/>
                </a:lnTo>
                <a:lnTo>
                  <a:pt x="0" y="6840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80946" y="5771757"/>
            <a:ext cx="1290658" cy="684049"/>
          </a:xfrm>
          <a:custGeom>
            <a:avLst/>
            <a:gdLst/>
            <a:ahLst/>
            <a:cxnLst/>
            <a:rect r="r" b="b" t="t" l="l"/>
            <a:pathLst>
              <a:path h="684049" w="1290658">
                <a:moveTo>
                  <a:pt x="0" y="0"/>
                </a:moveTo>
                <a:lnTo>
                  <a:pt x="1290658" y="0"/>
                </a:lnTo>
                <a:lnTo>
                  <a:pt x="1290658" y="684049"/>
                </a:lnTo>
                <a:lnTo>
                  <a:pt x="0" y="6840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551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621984" y="4928952"/>
            <a:ext cx="1839738" cy="1839738"/>
          </a:xfrm>
          <a:custGeom>
            <a:avLst/>
            <a:gdLst/>
            <a:ahLst/>
            <a:cxnLst/>
            <a:rect r="r" b="b" t="t" l="l"/>
            <a:pathLst>
              <a:path h="1839738" w="1839738">
                <a:moveTo>
                  <a:pt x="0" y="0"/>
                </a:moveTo>
                <a:lnTo>
                  <a:pt x="1839737" y="0"/>
                </a:lnTo>
                <a:lnTo>
                  <a:pt x="1839737" y="1839738"/>
                </a:lnTo>
                <a:lnTo>
                  <a:pt x="0" y="1839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9221" y="4845825"/>
            <a:ext cx="2005992" cy="2005992"/>
          </a:xfrm>
          <a:custGeom>
            <a:avLst/>
            <a:gdLst/>
            <a:ahLst/>
            <a:cxnLst/>
            <a:rect r="r" b="b" t="t" l="l"/>
            <a:pathLst>
              <a:path h="2005992" w="2005992">
                <a:moveTo>
                  <a:pt x="0" y="0"/>
                </a:moveTo>
                <a:lnTo>
                  <a:pt x="2005993" y="0"/>
                </a:lnTo>
                <a:lnTo>
                  <a:pt x="2005993" y="2005993"/>
                </a:lnTo>
                <a:lnTo>
                  <a:pt x="0" y="2005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86279" y="4864875"/>
            <a:ext cx="2225789" cy="2005992"/>
          </a:xfrm>
          <a:custGeom>
            <a:avLst/>
            <a:gdLst/>
            <a:ahLst/>
            <a:cxnLst/>
            <a:rect r="r" b="b" t="t" l="l"/>
            <a:pathLst>
              <a:path h="2005992" w="2225789">
                <a:moveTo>
                  <a:pt x="0" y="0"/>
                </a:moveTo>
                <a:lnTo>
                  <a:pt x="2225789" y="0"/>
                </a:lnTo>
                <a:lnTo>
                  <a:pt x="2225789" y="2005993"/>
                </a:lnTo>
                <a:lnTo>
                  <a:pt x="0" y="20059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45143" y="5506797"/>
            <a:ext cx="1290658" cy="684049"/>
          </a:xfrm>
          <a:custGeom>
            <a:avLst/>
            <a:gdLst/>
            <a:ahLst/>
            <a:cxnLst/>
            <a:rect r="r" b="b" t="t" l="l"/>
            <a:pathLst>
              <a:path h="684049" w="1290658">
                <a:moveTo>
                  <a:pt x="0" y="0"/>
                </a:moveTo>
                <a:lnTo>
                  <a:pt x="1290657" y="0"/>
                </a:lnTo>
                <a:lnTo>
                  <a:pt x="1290657" y="684049"/>
                </a:lnTo>
                <a:lnTo>
                  <a:pt x="0" y="6840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06264" y="5506797"/>
            <a:ext cx="1290658" cy="684049"/>
          </a:xfrm>
          <a:custGeom>
            <a:avLst/>
            <a:gdLst/>
            <a:ahLst/>
            <a:cxnLst/>
            <a:rect r="r" b="b" t="t" l="l"/>
            <a:pathLst>
              <a:path h="684049" w="1290658">
                <a:moveTo>
                  <a:pt x="0" y="0"/>
                </a:moveTo>
                <a:lnTo>
                  <a:pt x="1290658" y="0"/>
                </a:lnTo>
                <a:lnTo>
                  <a:pt x="1290658" y="684049"/>
                </a:lnTo>
                <a:lnTo>
                  <a:pt x="0" y="6840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91906" y="1968030"/>
            <a:ext cx="14104188" cy="317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025" indent="-388512" lvl="1">
              <a:lnSpc>
                <a:spcPts val="5038"/>
              </a:lnSpc>
              <a:buAutoNum type="arabicPeriod" startAt="1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Çözüm için uygulanacak en uygun mimari yapının saptanması.</a:t>
            </a:r>
          </a:p>
          <a:p>
            <a:pPr algn="l" marL="777025" indent="-388512" lvl="1">
              <a:lnSpc>
                <a:spcPts val="5038"/>
              </a:lnSpc>
              <a:buAutoNum type="arabicPeriod" startAt="1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Model eğitiminde kullanılacak verinin oluşturulması.</a:t>
            </a:r>
          </a:p>
          <a:p>
            <a:pPr algn="l" marL="777025" indent="-388512" lvl="1">
              <a:lnSpc>
                <a:spcPts val="5038"/>
              </a:lnSpc>
              <a:buAutoNum type="arabicPeriod" startAt="1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Modelin çeşitli hiper parametreler ve yöntemler kullanılarak eğitilmesi.</a:t>
            </a:r>
          </a:p>
          <a:p>
            <a:pPr algn="l">
              <a:lnSpc>
                <a:spcPts val="503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161725" y="612487"/>
            <a:ext cx="7964551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İŞ AKIŞI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14112068" y="5867871"/>
            <a:ext cx="96813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2999173" y="7860939"/>
            <a:ext cx="210007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5080201" y="5848821"/>
            <a:ext cx="0" cy="20121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2999173" y="6870868"/>
            <a:ext cx="19050" cy="9900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4406179" y="7185193"/>
            <a:ext cx="1386145" cy="13514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8934" y="2739446"/>
            <a:ext cx="14790132" cy="7395066"/>
          </a:xfrm>
          <a:custGeom>
            <a:avLst/>
            <a:gdLst/>
            <a:ahLst/>
            <a:cxnLst/>
            <a:rect r="r" b="b" t="t" l="l"/>
            <a:pathLst>
              <a:path h="7395066" w="14790132">
                <a:moveTo>
                  <a:pt x="0" y="0"/>
                </a:moveTo>
                <a:lnTo>
                  <a:pt x="14790132" y="0"/>
                </a:lnTo>
                <a:lnTo>
                  <a:pt x="14790132" y="7395066"/>
                </a:lnTo>
                <a:lnTo>
                  <a:pt x="0" y="739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15108" y="1607957"/>
            <a:ext cx="9057785" cy="218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667" indent="-345333" lvl="1">
              <a:lnSpc>
                <a:spcPts val="4478"/>
              </a:lnSpc>
              <a:buFont typeface="Arial"/>
              <a:buChar char="•"/>
            </a:pPr>
            <a:r>
              <a:rPr lang="en-US" sz="31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Kullan veri seti 3 farklı kaynağı içermektedir.</a:t>
            </a:r>
          </a:p>
          <a:p>
            <a:pPr algn="l" marL="1338155" indent="-446052" lvl="2">
              <a:lnSpc>
                <a:spcPts val="4338"/>
              </a:lnSpc>
              <a:buFont typeface="Arial"/>
              <a:buChar char="⚬"/>
            </a:pPr>
            <a:r>
              <a:rPr lang="en-US" sz="3099">
                <a:solidFill>
                  <a:srgbClr val="004AAD"/>
                </a:solidFill>
                <a:latin typeface="Roboto Bold"/>
                <a:ea typeface="Roboto Bold"/>
                <a:cs typeface="Roboto Bold"/>
                <a:sym typeface="Roboto Bold"/>
              </a:rPr>
              <a:t>HuggingFace</a:t>
            </a:r>
            <a:r>
              <a:rPr lang="en-US" sz="30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: Olumsuz Yorumlar</a:t>
            </a:r>
          </a:p>
          <a:p>
            <a:pPr algn="l" marL="1338155" indent="-446052" lvl="2">
              <a:lnSpc>
                <a:spcPts val="4338"/>
              </a:lnSpc>
              <a:buFont typeface="Arial"/>
              <a:buChar char="⚬"/>
            </a:pPr>
            <a:r>
              <a:rPr lang="en-US" sz="3099">
                <a:solidFill>
                  <a:srgbClr val="004AAD"/>
                </a:solidFill>
                <a:latin typeface="Roboto Bold"/>
                <a:ea typeface="Roboto Bold"/>
                <a:cs typeface="Roboto Bold"/>
                <a:sym typeface="Roboto Bold"/>
              </a:rPr>
              <a:t>Wikipedia</a:t>
            </a:r>
            <a:r>
              <a:rPr lang="en-US" sz="30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: Nötr Yorumlar</a:t>
            </a:r>
          </a:p>
          <a:p>
            <a:pPr algn="l" marL="1338155" indent="-446052" lvl="2">
              <a:lnSpc>
                <a:spcPts val="4338"/>
              </a:lnSpc>
              <a:buFont typeface="Arial"/>
              <a:buChar char="⚬"/>
            </a:pPr>
            <a:r>
              <a:rPr lang="en-US" sz="3099">
                <a:solidFill>
                  <a:srgbClr val="004AAD"/>
                </a:solidFill>
                <a:latin typeface="Roboto Bold"/>
                <a:ea typeface="Roboto Bold"/>
                <a:cs typeface="Roboto Bold"/>
                <a:sym typeface="Roboto Bold"/>
              </a:rPr>
              <a:t>Sentetik</a:t>
            </a:r>
            <a:r>
              <a:rPr lang="en-US" sz="30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: Olumlu Yorumlar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61725" y="612487"/>
            <a:ext cx="7964551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43615" y="2080470"/>
            <a:ext cx="15572929" cy="508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025" indent="-388512" lvl="1">
              <a:lnSpc>
                <a:spcPts val="5038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PyTorch Kütüphanesi</a:t>
            </a:r>
          </a:p>
          <a:p>
            <a:pPr algn="l" marL="777025" indent="-388512" lvl="1">
              <a:lnSpc>
                <a:spcPts val="5038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Sıfırdan kendi modelimiz, hazır model kullanılmadı</a:t>
            </a:r>
          </a:p>
          <a:p>
            <a:pPr algn="l" marL="777025" indent="-388512" lvl="1">
              <a:lnSpc>
                <a:spcPts val="5038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Transformer-Encoder Mimarisi</a:t>
            </a:r>
          </a:p>
          <a:p>
            <a:pPr algn="l" marL="777025" indent="-388512" lvl="1">
              <a:lnSpc>
                <a:spcPts val="5038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İki amaç - tek model</a:t>
            </a:r>
          </a:p>
          <a:p>
            <a:pPr algn="l" marL="777025" indent="-388512" lvl="1">
              <a:lnSpc>
                <a:spcPts val="5038"/>
              </a:lnSpc>
              <a:buFont typeface="Arial"/>
              <a:buChar char="•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Aşırı öğrenmeyi engelleyici yöntemler kullanıldı.</a:t>
            </a:r>
          </a:p>
          <a:p>
            <a:pPr algn="l" marL="1554049" indent="-518016" lvl="2">
              <a:lnSpc>
                <a:spcPts val="5038"/>
              </a:lnSpc>
              <a:buFont typeface="Arial"/>
              <a:buChar char="⚬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Dropout</a:t>
            </a:r>
          </a:p>
          <a:p>
            <a:pPr algn="l" marL="1554049" indent="-518016" lvl="2">
              <a:lnSpc>
                <a:spcPts val="5038"/>
              </a:lnSpc>
              <a:buFont typeface="Arial"/>
              <a:buChar char="⚬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Early Stopping</a:t>
            </a:r>
          </a:p>
          <a:p>
            <a:pPr algn="l" marL="1554049" indent="-518016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Grokking (Gradyan Kontrolü)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55577" y="1520053"/>
            <a:ext cx="3368402" cy="835083"/>
          </a:xfrm>
          <a:custGeom>
            <a:avLst/>
            <a:gdLst/>
            <a:ahLst/>
            <a:cxnLst/>
            <a:rect r="r" b="b" t="t" l="l"/>
            <a:pathLst>
              <a:path h="835083" w="3368402">
                <a:moveTo>
                  <a:pt x="0" y="0"/>
                </a:moveTo>
                <a:lnTo>
                  <a:pt x="3368402" y="0"/>
                </a:lnTo>
                <a:lnTo>
                  <a:pt x="3368402" y="835084"/>
                </a:lnTo>
                <a:lnTo>
                  <a:pt x="0" y="83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9252" y="742950"/>
            <a:ext cx="5969496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YÖNTEM VE TEKNİKLER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674998" y="2355137"/>
            <a:ext cx="3341546" cy="5524002"/>
          </a:xfrm>
          <a:custGeom>
            <a:avLst/>
            <a:gdLst/>
            <a:ahLst/>
            <a:cxnLst/>
            <a:rect r="r" b="b" t="t" l="l"/>
            <a:pathLst>
              <a:path h="5524002" w="3341546">
                <a:moveTo>
                  <a:pt x="0" y="0"/>
                </a:moveTo>
                <a:lnTo>
                  <a:pt x="3341546" y="0"/>
                </a:lnTo>
                <a:lnTo>
                  <a:pt x="3341546" y="5524001"/>
                </a:lnTo>
                <a:lnTo>
                  <a:pt x="0" y="5524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7070" y="1754159"/>
            <a:ext cx="9154087" cy="5856474"/>
          </a:xfrm>
          <a:custGeom>
            <a:avLst/>
            <a:gdLst/>
            <a:ahLst/>
            <a:cxnLst/>
            <a:rect r="r" b="b" t="t" l="l"/>
            <a:pathLst>
              <a:path h="5856474" w="9154087">
                <a:moveTo>
                  <a:pt x="0" y="0"/>
                </a:moveTo>
                <a:lnTo>
                  <a:pt x="9154088" y="0"/>
                </a:lnTo>
                <a:lnTo>
                  <a:pt x="9154088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98616" y="742950"/>
            <a:ext cx="8890769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MODEL EĞİTİMİ VE DEĞERLENDİRME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77959"/>
            <a:ext cx="7560505" cy="580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256" indent="-356128" lvl="1">
              <a:lnSpc>
                <a:spcPts val="4618"/>
              </a:lnSpc>
              <a:buFont typeface="Arial"/>
              <a:buChar char="•"/>
            </a:pPr>
            <a:r>
              <a:rPr lang="en-US" sz="32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Veri: Eğitim, Test ve Validasyon olarak üçe bölündü.</a:t>
            </a:r>
            <a:r>
              <a:rPr lang="en-US" sz="32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algn="l" marL="712256" indent="-356128" lvl="1">
              <a:lnSpc>
                <a:spcPts val="4618"/>
              </a:lnSpc>
              <a:buFont typeface="Arial"/>
              <a:buChar char="•"/>
            </a:pPr>
            <a:r>
              <a:rPr lang="en-US" sz="32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Değişken Learning Rate kullanıldı.</a:t>
            </a:r>
          </a:p>
          <a:p>
            <a:pPr algn="l" marL="712256" indent="-356128" lvl="1">
              <a:lnSpc>
                <a:spcPts val="4618"/>
              </a:lnSpc>
              <a:buFont typeface="Arial"/>
              <a:buChar char="•"/>
            </a:pPr>
            <a:r>
              <a:rPr lang="en-US" sz="32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Sınıflandırmalarda kullanılan </a:t>
            </a:r>
            <a:r>
              <a:rPr lang="en-US" sz="3299">
                <a:solidFill>
                  <a:srgbClr val="004AAD"/>
                </a:solidFill>
                <a:latin typeface="Roboto Bold"/>
                <a:ea typeface="Roboto Bold"/>
                <a:cs typeface="Roboto Bold"/>
                <a:sym typeface="Roboto Bold"/>
              </a:rPr>
              <a:t>CrossEntropyLoss </a:t>
            </a:r>
            <a:r>
              <a:rPr lang="en-US" sz="32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kayıp fonksiyonu kullanıldı.</a:t>
            </a:r>
          </a:p>
          <a:p>
            <a:pPr algn="l" marL="712256" indent="-356128" lvl="1">
              <a:lnSpc>
                <a:spcPts val="4618"/>
              </a:lnSpc>
              <a:buFont typeface="Arial"/>
              <a:buChar char="•"/>
            </a:pPr>
            <a:r>
              <a:rPr lang="en-US" sz="32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Optimizasyon yöntemi olarak </a:t>
            </a:r>
            <a:r>
              <a:rPr lang="en-US" sz="3299">
                <a:solidFill>
                  <a:srgbClr val="004AAD"/>
                </a:solidFill>
                <a:latin typeface="Roboto Bold"/>
                <a:ea typeface="Roboto Bold"/>
                <a:cs typeface="Roboto Bold"/>
                <a:sym typeface="Roboto Bold"/>
              </a:rPr>
              <a:t>Adam </a:t>
            </a:r>
            <a:r>
              <a:rPr lang="en-US" sz="32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kullanıldı.</a:t>
            </a:r>
          </a:p>
          <a:p>
            <a:pPr algn="l" marL="712256" indent="-356128" lvl="1">
              <a:lnSpc>
                <a:spcPts val="4618"/>
              </a:lnSpc>
              <a:buFont typeface="Arial"/>
              <a:buChar char="•"/>
            </a:pPr>
            <a:r>
              <a:rPr lang="en-US" sz="3299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Accuracy ve Confussion-Matrix değerlendirme metrikleri kullanıldı.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88387" y="1891830"/>
            <a:ext cx="9623463" cy="7217597"/>
          </a:xfrm>
          <a:custGeom>
            <a:avLst/>
            <a:gdLst/>
            <a:ahLst/>
            <a:cxnLst/>
            <a:rect r="r" b="b" t="t" l="l"/>
            <a:pathLst>
              <a:path h="7217597" w="9623463">
                <a:moveTo>
                  <a:pt x="0" y="0"/>
                </a:moveTo>
                <a:lnTo>
                  <a:pt x="9623463" y="0"/>
                </a:lnTo>
                <a:lnTo>
                  <a:pt x="9623463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81900" y="742950"/>
            <a:ext cx="3124200" cy="6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SONUÇLAR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5786" y="1958505"/>
            <a:ext cx="8876908" cy="618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097" indent="-381549" lvl="1">
              <a:lnSpc>
                <a:spcPts val="4948"/>
              </a:lnSpc>
              <a:buFont typeface="Arial"/>
              <a:buChar char="•"/>
            </a:pPr>
            <a:r>
              <a:rPr lang="en-US" sz="3534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8MB gibi küçük bir veri ile transformer mimarisinde %88 başarıya ulaşan model eğitilebilir.</a:t>
            </a:r>
          </a:p>
          <a:p>
            <a:pPr algn="l" marL="763097" indent="-381549" lvl="1">
              <a:lnSpc>
                <a:spcPts val="4948"/>
              </a:lnSpc>
              <a:buFont typeface="Arial"/>
              <a:buChar char="•"/>
            </a:pPr>
            <a:r>
              <a:rPr lang="en-US" sz="3534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Nötr yorumlar %21 oranında yanlış sınıflandırılıyor.</a:t>
            </a:r>
          </a:p>
          <a:p>
            <a:pPr algn="l" marL="763097" indent="-381549" lvl="1">
              <a:lnSpc>
                <a:spcPts val="4948"/>
              </a:lnSpc>
              <a:buFont typeface="Arial"/>
              <a:buChar char="•"/>
            </a:pPr>
            <a:r>
              <a:rPr lang="en-US" sz="3534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Kinaye kullanılan yorumlarda doğru tahmin oranı düşük.</a:t>
            </a:r>
          </a:p>
          <a:p>
            <a:pPr algn="l" marL="763097" indent="-381549" lvl="1">
              <a:lnSpc>
                <a:spcPts val="4948"/>
              </a:lnSpc>
              <a:buFont typeface="Arial"/>
              <a:buChar char="•"/>
            </a:pPr>
            <a:r>
              <a:rPr lang="en-US" sz="3534">
                <a:solidFill>
                  <a:srgbClr val="004AAD"/>
                </a:solidFill>
                <a:latin typeface="Roboto"/>
                <a:ea typeface="Roboto"/>
                <a:cs typeface="Roboto"/>
                <a:sym typeface="Roboto"/>
              </a:rPr>
              <a:t>Daha büyük bir veri kullanımı ile kinaye ve nötr yorum sınıflandırma problemleri çözülebilir.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DAGMuzImaSM</dc:identifier>
  <dcterms:modified xsi:type="dcterms:W3CDTF">2011-08-01T06:04:30Z</dcterms:modified>
  <cp:revision>1</cp:revision>
  <dc:title>TDDİ Final Sunum Şablonu.pptx</dc:title>
</cp:coreProperties>
</file>